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669088" cy="9928225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50" y="55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7593-AFDF-40AC-B204-F43BF078134B}" type="datetimeFigureOut">
              <a:rPr lang="es-VE" smtClean="0"/>
              <a:t>26/10/2014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8BD1-F359-46C6-AB13-F736CB69E2AF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647101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7593-AFDF-40AC-B204-F43BF078134B}" type="datetimeFigureOut">
              <a:rPr lang="es-VE" smtClean="0"/>
              <a:t>26/10/2014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8BD1-F359-46C6-AB13-F736CB69E2AF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50104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7593-AFDF-40AC-B204-F43BF078134B}" type="datetimeFigureOut">
              <a:rPr lang="es-VE" smtClean="0"/>
              <a:t>26/10/2014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8BD1-F359-46C6-AB13-F736CB69E2AF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7370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7593-AFDF-40AC-B204-F43BF078134B}" type="datetimeFigureOut">
              <a:rPr lang="es-VE" smtClean="0"/>
              <a:t>26/10/2014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8BD1-F359-46C6-AB13-F736CB69E2AF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647942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7593-AFDF-40AC-B204-F43BF078134B}" type="datetimeFigureOut">
              <a:rPr lang="es-VE" smtClean="0"/>
              <a:t>26/10/2014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8BD1-F359-46C6-AB13-F736CB69E2AF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44268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7593-AFDF-40AC-B204-F43BF078134B}" type="datetimeFigureOut">
              <a:rPr lang="es-VE" smtClean="0"/>
              <a:t>26/10/2014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8BD1-F359-46C6-AB13-F736CB69E2AF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615635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7593-AFDF-40AC-B204-F43BF078134B}" type="datetimeFigureOut">
              <a:rPr lang="es-VE" smtClean="0"/>
              <a:t>26/10/2014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8BD1-F359-46C6-AB13-F736CB69E2AF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758718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7593-AFDF-40AC-B204-F43BF078134B}" type="datetimeFigureOut">
              <a:rPr lang="es-VE" smtClean="0"/>
              <a:t>26/10/2014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8BD1-F359-46C6-AB13-F736CB69E2AF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753579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7593-AFDF-40AC-B204-F43BF078134B}" type="datetimeFigureOut">
              <a:rPr lang="es-VE" smtClean="0"/>
              <a:t>26/10/2014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8BD1-F359-46C6-AB13-F736CB69E2AF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461359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7593-AFDF-40AC-B204-F43BF078134B}" type="datetimeFigureOut">
              <a:rPr lang="es-VE" smtClean="0"/>
              <a:t>26/10/2014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8BD1-F359-46C6-AB13-F736CB69E2AF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616249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7593-AFDF-40AC-B204-F43BF078134B}" type="datetimeFigureOut">
              <a:rPr lang="es-VE" smtClean="0"/>
              <a:t>26/10/2014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C8BD1-F359-46C6-AB13-F736CB69E2AF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3210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67593-AFDF-40AC-B204-F43BF078134B}" type="datetimeFigureOut">
              <a:rPr lang="es-VE" smtClean="0"/>
              <a:t>26/10/2014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C8BD1-F359-46C6-AB13-F736CB69E2AF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86477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1196752" y="2915816"/>
            <a:ext cx="1352550" cy="257175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VE" sz="1100" dirty="0">
                <a:effectLst/>
                <a:latin typeface="Calibri"/>
                <a:ea typeface="Calibri"/>
                <a:cs typeface="Times New Roman"/>
              </a:rPr>
              <a:t>ACTIVO O JUBILADO</a:t>
            </a:r>
          </a:p>
        </p:txBody>
      </p:sp>
      <p:sp>
        <p:nvSpPr>
          <p:cNvPr id="5" name="Cuadro de texto 2"/>
          <p:cNvSpPr txBox="1">
            <a:spLocks noChangeArrowheads="1"/>
          </p:cNvSpPr>
          <p:nvPr/>
        </p:nvSpPr>
        <p:spPr bwMode="auto">
          <a:xfrm>
            <a:off x="1408212" y="1547664"/>
            <a:ext cx="2438400" cy="419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VE" sz="1100" dirty="0">
                <a:effectLst/>
                <a:latin typeface="Calibri"/>
                <a:ea typeface="Calibri"/>
                <a:cs typeface="Times New Roman"/>
              </a:rPr>
              <a:t>Introducción de productos por parte del Docente en un archivo de Excel.</a:t>
            </a:r>
          </a:p>
        </p:txBody>
      </p:sp>
      <p:sp>
        <p:nvSpPr>
          <p:cNvPr id="6" name="Cuadro de texto 2"/>
          <p:cNvSpPr txBox="1">
            <a:spLocks noChangeArrowheads="1"/>
          </p:cNvSpPr>
          <p:nvPr/>
        </p:nvSpPr>
        <p:spPr bwMode="auto">
          <a:xfrm>
            <a:off x="1398687" y="2281089"/>
            <a:ext cx="2438400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VE" sz="1100" dirty="0">
                <a:effectLst/>
                <a:latin typeface="Calibri"/>
                <a:ea typeface="Calibri"/>
                <a:cs typeface="Times New Roman"/>
              </a:rPr>
              <a:t>Enviar al correo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VE" sz="1100" dirty="0">
                <a:effectLst/>
                <a:latin typeface="Calibri"/>
                <a:ea typeface="Calibri"/>
                <a:cs typeface="Times New Roman"/>
              </a:rPr>
              <a:t>de la Comisión del VRAC (Facultad, Departamento), Área de Conocimiento</a:t>
            </a:r>
          </a:p>
        </p:txBody>
      </p:sp>
      <p:sp>
        <p:nvSpPr>
          <p:cNvPr id="7" name="Cuadro de texto 2"/>
          <p:cNvSpPr txBox="1">
            <a:spLocks noChangeArrowheads="1"/>
          </p:cNvSpPr>
          <p:nvPr/>
        </p:nvSpPr>
        <p:spPr bwMode="auto">
          <a:xfrm>
            <a:off x="1389162" y="3203744"/>
            <a:ext cx="2438400" cy="5810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VE" sz="1100" dirty="0">
                <a:effectLst/>
                <a:latin typeface="Calibri"/>
                <a:ea typeface="Calibri"/>
                <a:cs typeface="Times New Roman"/>
              </a:rPr>
              <a:t>Generación de listas por componentes, por Facultad, por parte de la Comisión Central.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VE" sz="1100" dirty="0">
                <a:effectLst/>
                <a:latin typeface="Calibri"/>
                <a:ea typeface="Calibri"/>
                <a:cs typeface="Times New Roman"/>
              </a:rPr>
              <a:t> </a:t>
            </a:r>
          </a:p>
        </p:txBody>
      </p:sp>
      <p:cxnSp>
        <p:nvCxnSpPr>
          <p:cNvPr id="8" name="7 Conector recto"/>
          <p:cNvCxnSpPr/>
          <p:nvPr/>
        </p:nvCxnSpPr>
        <p:spPr>
          <a:xfrm>
            <a:off x="2608362" y="1985814"/>
            <a:ext cx="0" cy="2571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Cuadro de texto 2"/>
          <p:cNvSpPr txBox="1">
            <a:spLocks noChangeArrowheads="1"/>
          </p:cNvSpPr>
          <p:nvPr/>
        </p:nvSpPr>
        <p:spPr bwMode="auto">
          <a:xfrm>
            <a:off x="926428" y="4241969"/>
            <a:ext cx="3505200" cy="914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VE" sz="1100" dirty="0">
                <a:effectLst/>
                <a:latin typeface="Calibri"/>
                <a:ea typeface="Calibri"/>
                <a:cs typeface="Times New Roman"/>
              </a:rPr>
              <a:t>Enviar a los Decanatos y a las Direcciones de Investigación, </a:t>
            </a:r>
            <a:r>
              <a:rPr lang="es-VE" sz="1100" dirty="0" smtClean="0">
                <a:effectLst/>
                <a:latin typeface="Calibri"/>
                <a:ea typeface="Calibri"/>
                <a:cs typeface="Times New Roman"/>
              </a:rPr>
              <a:t>Extensión y Servicios, </a:t>
            </a:r>
            <a:r>
              <a:rPr lang="es-VE" sz="1100" dirty="0">
                <a:effectLst/>
                <a:latin typeface="Calibri"/>
                <a:ea typeface="Calibri"/>
                <a:cs typeface="Times New Roman"/>
              </a:rPr>
              <a:t>Docencia y </a:t>
            </a:r>
            <a:r>
              <a:rPr lang="es-VE" sz="1100" dirty="0" smtClean="0">
                <a:effectLst/>
                <a:latin typeface="Calibri"/>
                <a:ea typeface="Calibri"/>
                <a:cs typeface="Times New Roman"/>
              </a:rPr>
              <a:t> Desarrollo Curricular, </a:t>
            </a:r>
            <a:r>
              <a:rPr lang="es-VE" sz="1100" dirty="0">
                <a:effectLst/>
                <a:latin typeface="Calibri"/>
                <a:ea typeface="Calibri"/>
                <a:cs typeface="Times New Roman"/>
              </a:rPr>
              <a:t>Asuntos Profesorales de cada Facultad, para validar la información previamente cargada por cada docente según cada componente.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VE" sz="1100" dirty="0">
                <a:effectLst/>
                <a:latin typeface="Calibri"/>
                <a:ea typeface="Calibri"/>
                <a:cs typeface="Times New Roman"/>
              </a:rPr>
              <a:t> 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2608362" y="2898944"/>
            <a:ext cx="0" cy="2571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Cuadro de texto 2"/>
          <p:cNvSpPr txBox="1">
            <a:spLocks noChangeArrowheads="1"/>
          </p:cNvSpPr>
          <p:nvPr/>
        </p:nvSpPr>
        <p:spPr bwMode="auto">
          <a:xfrm>
            <a:off x="4509119" y="4587427"/>
            <a:ext cx="1224137" cy="568941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800"/>
              </a:spcAft>
            </a:pPr>
            <a:r>
              <a:rPr lang="es-VE" sz="1000" dirty="0" smtClean="0">
                <a:effectLst/>
                <a:latin typeface="Calibri"/>
                <a:ea typeface="Calibri"/>
                <a:cs typeface="Times New Roman"/>
              </a:rPr>
              <a:t>      10/11/2014  </a:t>
            </a:r>
          </a:p>
          <a:p>
            <a:pPr>
              <a:spcAft>
                <a:spcPts val="800"/>
              </a:spcAft>
            </a:pPr>
            <a:r>
              <a:rPr lang="es-VE" sz="1000" dirty="0" smtClean="0">
                <a:effectLst/>
                <a:latin typeface="Calibri"/>
                <a:ea typeface="Calibri"/>
                <a:cs typeface="Times New Roman"/>
              </a:rPr>
              <a:t>      21/11/2014</a:t>
            </a:r>
            <a:endParaRPr lang="es-VE" sz="1100" dirty="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12" name="11 Conector recto"/>
          <p:cNvCxnSpPr/>
          <p:nvPr/>
        </p:nvCxnSpPr>
        <p:spPr>
          <a:xfrm flipH="1">
            <a:off x="2609632" y="3787309"/>
            <a:ext cx="9525" cy="4191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2609632" y="5198914"/>
            <a:ext cx="0" cy="2571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Cuadro de texto 2"/>
          <p:cNvSpPr txBox="1">
            <a:spLocks noChangeArrowheads="1"/>
          </p:cNvSpPr>
          <p:nvPr/>
        </p:nvSpPr>
        <p:spPr bwMode="auto">
          <a:xfrm>
            <a:off x="1093887" y="5510699"/>
            <a:ext cx="3044190" cy="4216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VE" sz="1100" dirty="0">
                <a:effectLst/>
                <a:latin typeface="Calibri"/>
                <a:ea typeface="Calibri"/>
                <a:cs typeface="Times New Roman"/>
              </a:rPr>
              <a:t>Enviar información de la Facultad al VRAC para revisión final y veredicto.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VE" sz="1100" dirty="0">
                <a:effectLst/>
                <a:latin typeface="Calibri"/>
                <a:ea typeface="Calibri"/>
                <a:cs typeface="Times New Roman"/>
              </a:rPr>
              <a:t> </a:t>
            </a:r>
          </a:p>
        </p:txBody>
      </p:sp>
      <p:sp>
        <p:nvSpPr>
          <p:cNvPr id="15" name="Cuadro de texto 2"/>
          <p:cNvSpPr txBox="1">
            <a:spLocks noChangeArrowheads="1"/>
          </p:cNvSpPr>
          <p:nvPr/>
        </p:nvSpPr>
        <p:spPr bwMode="auto">
          <a:xfrm>
            <a:off x="4631913" y="5524857"/>
            <a:ext cx="1029335" cy="577979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VE" sz="1000" dirty="0" smtClean="0">
                <a:effectLst/>
                <a:latin typeface="Calibri"/>
                <a:ea typeface="Calibri"/>
                <a:cs typeface="Times New Roman"/>
              </a:rPr>
              <a:t>24/11/2014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VE" sz="1000" dirty="0" smtClean="0">
                <a:effectLst/>
                <a:latin typeface="Calibri"/>
                <a:ea typeface="Calibri"/>
                <a:cs typeface="Times New Roman"/>
              </a:rPr>
              <a:t>02/12/2014.</a:t>
            </a:r>
            <a:endParaRPr lang="es-VE" sz="1100" dirty="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16" name="15 Conector recto"/>
          <p:cNvCxnSpPr/>
          <p:nvPr/>
        </p:nvCxnSpPr>
        <p:spPr>
          <a:xfrm>
            <a:off x="2617887" y="5974249"/>
            <a:ext cx="0" cy="2571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Cuadro de texto 2"/>
          <p:cNvSpPr txBox="1">
            <a:spLocks noChangeArrowheads="1"/>
          </p:cNvSpPr>
          <p:nvPr/>
        </p:nvSpPr>
        <p:spPr bwMode="auto">
          <a:xfrm>
            <a:off x="2036862" y="6284129"/>
            <a:ext cx="1165225" cy="250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VE" sz="1100">
                <a:effectLst/>
                <a:latin typeface="Calibri"/>
                <a:ea typeface="Calibri"/>
                <a:cs typeface="Times New Roman"/>
              </a:rPr>
              <a:t>APELACIONES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VE" sz="1100">
                <a:effectLst/>
                <a:latin typeface="Calibri"/>
                <a:ea typeface="Calibri"/>
                <a:cs typeface="Times New Roman"/>
              </a:rPr>
              <a:t> </a:t>
            </a:r>
          </a:p>
        </p:txBody>
      </p:sp>
      <p:cxnSp>
        <p:nvCxnSpPr>
          <p:cNvPr id="18" name="17 Conector recto"/>
          <p:cNvCxnSpPr/>
          <p:nvPr/>
        </p:nvCxnSpPr>
        <p:spPr>
          <a:xfrm>
            <a:off x="2629952" y="6541939"/>
            <a:ext cx="0" cy="2571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Cuadro de texto 2"/>
          <p:cNvSpPr txBox="1">
            <a:spLocks noChangeArrowheads="1"/>
          </p:cNvSpPr>
          <p:nvPr/>
        </p:nvSpPr>
        <p:spPr bwMode="auto">
          <a:xfrm>
            <a:off x="2036862" y="6832769"/>
            <a:ext cx="1165225" cy="41148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VE" sz="1100">
                <a:effectLst/>
                <a:latin typeface="Calibri"/>
                <a:ea typeface="Calibri"/>
                <a:cs typeface="Times New Roman"/>
              </a:rPr>
              <a:t>VEREDICTO DE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VE" sz="1100">
                <a:effectLst/>
                <a:latin typeface="Calibri"/>
                <a:ea typeface="Calibri"/>
                <a:cs typeface="Times New Roman"/>
              </a:rPr>
              <a:t>APELACIONES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s-VE" sz="1100">
                <a:effectLst/>
                <a:latin typeface="Calibri"/>
                <a:ea typeface="Calibri"/>
                <a:cs typeface="Times New Roman"/>
              </a:rPr>
              <a:t> </a:t>
            </a:r>
          </a:p>
        </p:txBody>
      </p:sp>
      <p:sp>
        <p:nvSpPr>
          <p:cNvPr id="31" name="Cuadro de texto 2"/>
          <p:cNvSpPr txBox="1">
            <a:spLocks noChangeArrowheads="1"/>
          </p:cNvSpPr>
          <p:nvPr/>
        </p:nvSpPr>
        <p:spPr bwMode="auto">
          <a:xfrm>
            <a:off x="1992636" y="668139"/>
            <a:ext cx="3164556" cy="37546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VE" sz="1100" b="1" dirty="0" smtClean="0">
                <a:effectLst/>
                <a:latin typeface="Calibri"/>
                <a:ea typeface="Calibri"/>
                <a:cs typeface="Times New Roman"/>
              </a:rPr>
              <a:t>CRONOGRAMA PARA OTORGAMIENTO DEL BONO DE RENDIMIENTO ACADÉMICO</a:t>
            </a:r>
            <a:endParaRPr lang="es-VE" sz="1100" b="1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2" name="Cuadro de texto 2"/>
          <p:cNvSpPr txBox="1">
            <a:spLocks noChangeArrowheads="1"/>
          </p:cNvSpPr>
          <p:nvPr/>
        </p:nvSpPr>
        <p:spPr bwMode="auto">
          <a:xfrm>
            <a:off x="4207346" y="1547664"/>
            <a:ext cx="1453902" cy="419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es-VE" sz="1000" dirty="0" smtClean="0">
                <a:latin typeface="Calibri"/>
                <a:ea typeface="Calibri"/>
                <a:cs typeface="Times New Roman"/>
              </a:rPr>
              <a:t> 27/10/2014</a:t>
            </a:r>
          </a:p>
          <a:p>
            <a:pPr algn="ctr"/>
            <a:r>
              <a:rPr lang="es-VE" sz="1000" dirty="0" smtClean="0">
                <a:effectLst/>
                <a:latin typeface="Calibri"/>
                <a:ea typeface="Calibri"/>
                <a:cs typeface="Times New Roman"/>
              </a:rPr>
              <a:t>02/11/2014</a:t>
            </a:r>
            <a:endParaRPr lang="es-VE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3" name="Cuadro de texto 2"/>
          <p:cNvSpPr txBox="1">
            <a:spLocks noChangeArrowheads="1"/>
          </p:cNvSpPr>
          <p:nvPr/>
        </p:nvSpPr>
        <p:spPr bwMode="auto">
          <a:xfrm>
            <a:off x="4365104" y="2339752"/>
            <a:ext cx="1296144" cy="43204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es-VE" sz="1000" dirty="0" smtClean="0">
                <a:latin typeface="Calibri"/>
                <a:ea typeface="Calibri"/>
                <a:cs typeface="Times New Roman"/>
              </a:rPr>
              <a:t>27/10/2014</a:t>
            </a:r>
          </a:p>
          <a:p>
            <a:pPr algn="ctr"/>
            <a:r>
              <a:rPr lang="es-VE" sz="1000" dirty="0" smtClean="0">
                <a:effectLst/>
                <a:latin typeface="Calibri"/>
                <a:ea typeface="Calibri"/>
                <a:cs typeface="Times New Roman"/>
              </a:rPr>
              <a:t>02/11/2014</a:t>
            </a:r>
            <a:endParaRPr lang="es-VE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4" name="Cuadro de texto 2"/>
          <p:cNvSpPr txBox="1">
            <a:spLocks noChangeArrowheads="1"/>
          </p:cNvSpPr>
          <p:nvPr/>
        </p:nvSpPr>
        <p:spPr bwMode="auto">
          <a:xfrm>
            <a:off x="4279354" y="3203744"/>
            <a:ext cx="1453902" cy="432152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es-VE" sz="1000" dirty="0" smtClean="0">
                <a:latin typeface="Calibri"/>
                <a:ea typeface="Calibri"/>
                <a:cs typeface="Times New Roman"/>
              </a:rPr>
              <a:t>03/11/2014</a:t>
            </a:r>
          </a:p>
          <a:p>
            <a:pPr algn="ctr"/>
            <a:r>
              <a:rPr lang="es-VE" sz="1000" dirty="0" smtClean="0">
                <a:effectLst/>
                <a:latin typeface="Calibri"/>
                <a:ea typeface="Calibri"/>
                <a:cs typeface="Times New Roman"/>
              </a:rPr>
              <a:t>07/11/2014</a:t>
            </a:r>
            <a:endParaRPr lang="es-VE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5" name="Cuadro de texto 2"/>
          <p:cNvSpPr txBox="1">
            <a:spLocks noChangeArrowheads="1"/>
          </p:cNvSpPr>
          <p:nvPr/>
        </p:nvSpPr>
        <p:spPr bwMode="auto">
          <a:xfrm>
            <a:off x="4207346" y="6246004"/>
            <a:ext cx="1669926" cy="424522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es-VE" sz="1000" dirty="0" smtClean="0">
                <a:latin typeface="Calibri"/>
                <a:ea typeface="Calibri"/>
                <a:cs typeface="Times New Roman"/>
              </a:rPr>
              <a:t>03/12/2014</a:t>
            </a:r>
          </a:p>
          <a:p>
            <a:pPr algn="ctr"/>
            <a:r>
              <a:rPr lang="es-VE" sz="1000" dirty="0" smtClean="0">
                <a:latin typeface="Calibri"/>
                <a:ea typeface="Calibri"/>
                <a:cs typeface="Times New Roman"/>
              </a:rPr>
              <a:t> 09/12/2014</a:t>
            </a:r>
            <a:endParaRPr lang="es-VE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6" name="Cuadro de texto 2"/>
          <p:cNvSpPr txBox="1">
            <a:spLocks noChangeArrowheads="1"/>
          </p:cNvSpPr>
          <p:nvPr/>
        </p:nvSpPr>
        <p:spPr bwMode="auto">
          <a:xfrm>
            <a:off x="4207346" y="6802957"/>
            <a:ext cx="1669926" cy="441292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es-VE" sz="1000" dirty="0" smtClean="0">
                <a:latin typeface="Calibri"/>
                <a:ea typeface="Calibri"/>
                <a:cs typeface="Times New Roman"/>
              </a:rPr>
              <a:t>10/12/2014 </a:t>
            </a:r>
          </a:p>
          <a:p>
            <a:pPr algn="ctr"/>
            <a:r>
              <a:rPr lang="es-VE" sz="1000" dirty="0" smtClean="0">
                <a:latin typeface="Calibri"/>
                <a:ea typeface="Calibri"/>
                <a:cs typeface="Times New Roman"/>
              </a:rPr>
              <a:t> 12/12/2014</a:t>
            </a:r>
            <a:endParaRPr lang="es-VE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746274" y="3841522"/>
            <a:ext cx="2160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100" dirty="0" smtClean="0"/>
              <a:t>PROCESO DE ENVÍO Y VALIDACIÓN</a:t>
            </a:r>
            <a:endParaRPr lang="es-VE" sz="1100" dirty="0"/>
          </a:p>
        </p:txBody>
      </p:sp>
      <p:sp>
        <p:nvSpPr>
          <p:cNvPr id="3" name="2 CuadroTexto"/>
          <p:cNvSpPr txBox="1"/>
          <p:nvPr/>
        </p:nvSpPr>
        <p:spPr>
          <a:xfrm>
            <a:off x="6309320" y="19667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12616220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137</Words>
  <Application>Microsoft Office PowerPoint</Application>
  <PresentationFormat>Presentación en pantalla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secretarial</dc:creator>
  <cp:lastModifiedBy>Fundacelac</cp:lastModifiedBy>
  <cp:revision>17</cp:revision>
  <cp:lastPrinted>2014-10-24T13:58:28Z</cp:lastPrinted>
  <dcterms:created xsi:type="dcterms:W3CDTF">2014-10-22T19:14:44Z</dcterms:created>
  <dcterms:modified xsi:type="dcterms:W3CDTF">2014-10-27T02:22:24Z</dcterms:modified>
</cp:coreProperties>
</file>